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tiff" Extension="tiff"/>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73" r:id="rId2"/>
    <p:sldId id="274" r:id="rId3"/>
    <p:sldId id="265" r:id="rId4"/>
    <p:sldId id="258" r:id="rId5"/>
    <p:sldId id="270" r:id="rId6"/>
    <p:sldId id="259" r:id="rId7"/>
    <p:sldId id="261" r:id="rId8"/>
    <p:sldId id="260" r:id="rId9"/>
    <p:sldId id="266" r:id="rId10"/>
    <p:sldId id="263" r:id="rId11"/>
    <p:sldId id="264" r:id="rId12"/>
    <p:sldId id="268" r:id="rId13"/>
    <p:sldId id="267"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1"/>
    <p:restoredTop sz="89041"/>
  </p:normalViewPr>
  <p:slideViewPr>
    <p:cSldViewPr snapToGrid="0" snapToObjects="1">
      <p:cViewPr varScale="1">
        <p:scale>
          <a:sx n="72" d="100"/>
          <a:sy n="72" d="100"/>
        </p:scale>
        <p:origin x="15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B96C1-B266-5841-99D4-866AD25DA779}" type="datetimeFigureOut">
              <a:rPr lang="en-US" smtClean="0"/>
              <a:t>7/5/18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07683A-FB6F-ED43-872A-9E8EE584F371}" type="slidenum">
              <a:rPr lang="en-US" smtClean="0"/>
              <a:t>‹#›</a:t>
            </a:fld>
            <a:endParaRPr lang="en-US"/>
          </a:p>
        </p:txBody>
      </p:sp>
    </p:spTree>
    <p:extLst>
      <p:ext uri="{BB962C8B-B14F-4D97-AF65-F5344CB8AC3E}">
        <p14:creationId xmlns:p14="http://schemas.microsoft.com/office/powerpoint/2010/main" val="339289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imgur.com</a:t>
            </a:r>
            <a:r>
              <a:rPr lang="en-US" dirty="0"/>
              <a:t>/r/</a:t>
            </a:r>
            <a:r>
              <a:rPr lang="en-US" dirty="0" err="1"/>
              <a:t>quotesporn</a:t>
            </a:r>
            <a:r>
              <a:rPr lang="en-US" dirty="0"/>
              <a:t>/XVbrXO2</a:t>
            </a:r>
          </a:p>
        </p:txBody>
      </p:sp>
      <p:sp>
        <p:nvSpPr>
          <p:cNvPr id="4" name="Slide Number Placeholder 3"/>
          <p:cNvSpPr>
            <a:spLocks noGrp="1"/>
          </p:cNvSpPr>
          <p:nvPr>
            <p:ph type="sldNum" sz="quarter" idx="10"/>
          </p:nvPr>
        </p:nvSpPr>
        <p:spPr/>
        <p:txBody>
          <a:bodyPr/>
          <a:lstStyle/>
          <a:p>
            <a:fld id="{AF07683A-FB6F-ED43-872A-9E8EE584F371}" type="slidenum">
              <a:rPr lang="en-US" smtClean="0"/>
              <a:t>1</a:t>
            </a:fld>
            <a:endParaRPr lang="en-US"/>
          </a:p>
        </p:txBody>
      </p:sp>
    </p:spTree>
    <p:extLst>
      <p:ext uri="{BB962C8B-B14F-4D97-AF65-F5344CB8AC3E}">
        <p14:creationId xmlns:p14="http://schemas.microsoft.com/office/powerpoint/2010/main" val="18951164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sheg.stanford.edu</a:t>
            </a:r>
            <a:r>
              <a:rPr lang="en-US" dirty="0"/>
              <a:t>/history-lessons/</a:t>
            </a:r>
            <a:r>
              <a:rPr lang="en-US" dirty="0" err="1"/>
              <a:t>cuban</a:t>
            </a:r>
            <a:r>
              <a:rPr lang="en-US" dirty="0"/>
              <a:t>-missile-crisis</a:t>
            </a:r>
          </a:p>
        </p:txBody>
      </p:sp>
      <p:sp>
        <p:nvSpPr>
          <p:cNvPr id="4" name="Slide Number Placeholder 3"/>
          <p:cNvSpPr>
            <a:spLocks noGrp="1"/>
          </p:cNvSpPr>
          <p:nvPr>
            <p:ph type="sldNum" sz="quarter" idx="10"/>
          </p:nvPr>
        </p:nvSpPr>
        <p:spPr/>
        <p:txBody>
          <a:bodyPr/>
          <a:lstStyle/>
          <a:p>
            <a:fld id="{AF07683A-FB6F-ED43-872A-9E8EE584F371}" type="slidenum">
              <a:rPr lang="en-US" smtClean="0"/>
              <a:t>13</a:t>
            </a:fld>
            <a:endParaRPr lang="en-US"/>
          </a:p>
        </p:txBody>
      </p:sp>
    </p:spTree>
    <p:extLst>
      <p:ext uri="{BB962C8B-B14F-4D97-AF65-F5344CB8AC3E}">
        <p14:creationId xmlns:p14="http://schemas.microsoft.com/office/powerpoint/2010/main" val="1552803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bostonraremaps.com</a:t>
            </a:r>
            <a:r>
              <a:rPr lang="en-US" dirty="0"/>
              <a:t>/inventory/1987-world-ronald-reagan/</a:t>
            </a:r>
          </a:p>
        </p:txBody>
      </p:sp>
      <p:sp>
        <p:nvSpPr>
          <p:cNvPr id="4" name="Slide Number Placeholder 3"/>
          <p:cNvSpPr>
            <a:spLocks noGrp="1"/>
          </p:cNvSpPr>
          <p:nvPr>
            <p:ph type="sldNum" sz="quarter" idx="10"/>
          </p:nvPr>
        </p:nvSpPr>
        <p:spPr/>
        <p:txBody>
          <a:bodyPr/>
          <a:lstStyle/>
          <a:p>
            <a:fld id="{AF07683A-FB6F-ED43-872A-9E8EE584F371}" type="slidenum">
              <a:rPr lang="en-US" smtClean="0"/>
              <a:t>14</a:t>
            </a:fld>
            <a:endParaRPr lang="en-US"/>
          </a:p>
        </p:txBody>
      </p:sp>
    </p:spTree>
    <p:extLst>
      <p:ext uri="{BB962C8B-B14F-4D97-AF65-F5344CB8AC3E}">
        <p14:creationId xmlns:p14="http://schemas.microsoft.com/office/powerpoint/2010/main" val="3053890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Fallout shelter image- http://</a:t>
            </a:r>
            <a:r>
              <a:rPr lang="en-US" dirty="0" err="1"/>
              <a:t>jackochikatana.com</a:t>
            </a:r>
            <a:r>
              <a:rPr lang="en-US" dirty="0"/>
              <a:t>/fallout-shelters-near-me/extraordinary-design-ideas-fallout-shelters-near-me-13-surviving-a-nuclear-attack-with-spam-and-other-images-from-cold-on-tiny-home/</a:t>
            </a:r>
          </a:p>
          <a:p>
            <a:endParaRPr lang="en-US" dirty="0"/>
          </a:p>
          <a:p>
            <a:r>
              <a:rPr lang="en-US" dirty="0"/>
              <a:t>Duck and Cover- http://</a:t>
            </a:r>
            <a:r>
              <a:rPr lang="en-US" dirty="0" err="1"/>
              <a:t>theweek.com</a:t>
            </a:r>
            <a:r>
              <a:rPr lang="en-US" dirty="0"/>
              <a:t>/articles/447885/nuclear-bomb-exploded-downtown-</a:t>
            </a:r>
            <a:r>
              <a:rPr lang="en-US" dirty="0" err="1"/>
              <a:t>washington</a:t>
            </a:r>
            <a:r>
              <a:rPr lang="en-US" dirty="0"/>
              <a:t>-what-should</a:t>
            </a:r>
          </a:p>
          <a:p>
            <a:endParaRPr lang="en-US" dirty="0"/>
          </a:p>
          <a:p>
            <a:r>
              <a:rPr lang="en-US" dirty="0"/>
              <a:t>What to do in case of a nuclear attack- http://</a:t>
            </a:r>
            <a:r>
              <a:rPr lang="en-US" dirty="0" err="1"/>
              <a:t>cargocollective.com</a:t>
            </a:r>
            <a:r>
              <a:rPr lang="en-US" dirty="0"/>
              <a:t>/</a:t>
            </a:r>
            <a:r>
              <a:rPr lang="en-US" dirty="0" err="1"/>
              <a:t>Superlectricindustries</a:t>
            </a:r>
            <a:r>
              <a:rPr lang="en-US" dirty="0"/>
              <a:t>/Duck-and-Cover-zine-project-with-Daniel-</a:t>
            </a:r>
            <a:r>
              <a:rPr lang="en-US" dirty="0" err="1"/>
              <a:t>Nunnan</a:t>
            </a:r>
            <a:endParaRPr lang="en-US" dirty="0"/>
          </a:p>
          <a:p>
            <a:endParaRPr lang="en-US" dirty="0"/>
          </a:p>
        </p:txBody>
      </p:sp>
      <p:sp>
        <p:nvSpPr>
          <p:cNvPr id="4" name="Slide Number Placeholder 3"/>
          <p:cNvSpPr>
            <a:spLocks noGrp="1"/>
          </p:cNvSpPr>
          <p:nvPr>
            <p:ph type="sldNum" sz="quarter" idx="10"/>
          </p:nvPr>
        </p:nvSpPr>
        <p:spPr/>
        <p:txBody>
          <a:bodyPr/>
          <a:lstStyle/>
          <a:p>
            <a:fld id="{AF07683A-FB6F-ED43-872A-9E8EE584F371}" type="slidenum">
              <a:rPr lang="en-US" smtClean="0"/>
              <a:t>4</a:t>
            </a:fld>
            <a:endParaRPr lang="en-US"/>
          </a:p>
        </p:txBody>
      </p:sp>
    </p:spTree>
    <p:extLst>
      <p:ext uri="{BB962C8B-B14F-4D97-AF65-F5344CB8AC3E}">
        <p14:creationId xmlns:p14="http://schemas.microsoft.com/office/powerpoint/2010/main" val="143172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School fallout shelter image- https://</a:t>
            </a:r>
            <a:r>
              <a:rPr lang="en-US" dirty="0" err="1"/>
              <a:t>www.stripes.com</a:t>
            </a:r>
            <a:r>
              <a:rPr lang="en-US" dirty="0"/>
              <a:t>/news/us/school-fallout-shelter-untouched-for-55-years-might-come-in-handy-now-1.493115</a:t>
            </a:r>
          </a:p>
          <a:p>
            <a:endParaRPr lang="en-US" dirty="0"/>
          </a:p>
          <a:p>
            <a:r>
              <a:rPr lang="en-US" dirty="0"/>
              <a:t>Fallout Shelter Sign- https://</a:t>
            </a:r>
            <a:r>
              <a:rPr lang="en-US" dirty="0" err="1"/>
              <a:t>www.groupon.com</a:t>
            </a:r>
            <a:r>
              <a:rPr lang="en-US" dirty="0"/>
              <a:t>/deals/gs-official-government-issue-1960-s-vintage-fallout-shelter-sign-limited</a:t>
            </a:r>
          </a:p>
          <a:p>
            <a:endParaRPr lang="en-US" dirty="0"/>
          </a:p>
          <a:p>
            <a:endParaRPr lang="en-US" dirty="0"/>
          </a:p>
        </p:txBody>
      </p:sp>
      <p:sp>
        <p:nvSpPr>
          <p:cNvPr id="4" name="Slide Number Placeholder 3"/>
          <p:cNvSpPr>
            <a:spLocks noGrp="1"/>
          </p:cNvSpPr>
          <p:nvPr>
            <p:ph type="sldNum" sz="quarter" idx="10"/>
          </p:nvPr>
        </p:nvSpPr>
        <p:spPr/>
        <p:txBody>
          <a:bodyPr/>
          <a:lstStyle/>
          <a:p>
            <a:fld id="{AF07683A-FB6F-ED43-872A-9E8EE584F371}" type="slidenum">
              <a:rPr lang="en-US" smtClean="0"/>
              <a:t>6</a:t>
            </a:fld>
            <a:endParaRPr lang="en-US"/>
          </a:p>
        </p:txBody>
      </p:sp>
    </p:spTree>
    <p:extLst>
      <p:ext uri="{BB962C8B-B14F-4D97-AF65-F5344CB8AC3E}">
        <p14:creationId xmlns:p14="http://schemas.microsoft.com/office/powerpoint/2010/main" val="4115338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www.cnbc.com</a:t>
            </a:r>
            <a:r>
              <a:rPr lang="en-US" dirty="0"/>
              <a:t>/2017/10/06/thinking-the-unthinkable-dont-rely-on-these-historic-fallout-shelters-in-case-of-a-nuclear-attack.html</a:t>
            </a:r>
          </a:p>
        </p:txBody>
      </p:sp>
      <p:sp>
        <p:nvSpPr>
          <p:cNvPr id="4" name="Slide Number Placeholder 3"/>
          <p:cNvSpPr>
            <a:spLocks noGrp="1"/>
          </p:cNvSpPr>
          <p:nvPr>
            <p:ph type="sldNum" sz="quarter" idx="10"/>
          </p:nvPr>
        </p:nvSpPr>
        <p:spPr/>
        <p:txBody>
          <a:bodyPr/>
          <a:lstStyle/>
          <a:p>
            <a:fld id="{AF07683A-FB6F-ED43-872A-9E8EE584F371}" type="slidenum">
              <a:rPr lang="en-US" smtClean="0"/>
              <a:t>7</a:t>
            </a:fld>
            <a:endParaRPr lang="en-US"/>
          </a:p>
        </p:txBody>
      </p:sp>
    </p:spTree>
    <p:extLst>
      <p:ext uri="{BB962C8B-B14F-4D97-AF65-F5344CB8AC3E}">
        <p14:creationId xmlns:p14="http://schemas.microsoft.com/office/powerpoint/2010/main" val="10908833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Mars Bluff- https://</a:t>
            </a:r>
            <a:r>
              <a:rPr lang="en-US" dirty="0" err="1"/>
              <a:t>www.roadsideamerica.com</a:t>
            </a:r>
            <a:r>
              <a:rPr lang="en-US" dirty="0"/>
              <a:t>/story/24951 (Atomic Bomb Dropped Here)</a:t>
            </a:r>
          </a:p>
          <a:p>
            <a:endParaRPr lang="en-US" dirty="0"/>
          </a:p>
          <a:p>
            <a:r>
              <a:rPr lang="en-US" dirty="0"/>
              <a:t>Mk6 Nuclear </a:t>
            </a:r>
            <a:r>
              <a:rPr lang="en-US" dirty="0" err="1"/>
              <a:t>bom</a:t>
            </a:r>
            <a:r>
              <a:rPr lang="en-US" dirty="0"/>
              <a:t>- https://</a:t>
            </a:r>
            <a:r>
              <a:rPr lang="en-US" dirty="0" err="1"/>
              <a:t>en.wikipedia.org</a:t>
            </a:r>
            <a:r>
              <a:rPr lang="en-US" dirty="0"/>
              <a:t>/wiki/1958_Mars_Bluff_B-47_nuclear_weapon_loss_incident</a:t>
            </a:r>
          </a:p>
          <a:p>
            <a:endParaRPr lang="en-US" dirty="0"/>
          </a:p>
          <a:p>
            <a:r>
              <a:rPr lang="en-US" dirty="0"/>
              <a:t>Mars Bluff Crater- https://</a:t>
            </a:r>
            <a:r>
              <a:rPr lang="en-US" dirty="0" err="1"/>
              <a:t>www.atlasobscura.com</a:t>
            </a:r>
            <a:r>
              <a:rPr lang="en-US" dirty="0"/>
              <a:t>/places/mars-bluff-crater</a:t>
            </a:r>
          </a:p>
        </p:txBody>
      </p:sp>
      <p:sp>
        <p:nvSpPr>
          <p:cNvPr id="4" name="Slide Number Placeholder 3"/>
          <p:cNvSpPr>
            <a:spLocks noGrp="1"/>
          </p:cNvSpPr>
          <p:nvPr>
            <p:ph type="sldNum" sz="quarter" idx="10"/>
          </p:nvPr>
        </p:nvSpPr>
        <p:spPr/>
        <p:txBody>
          <a:bodyPr/>
          <a:lstStyle/>
          <a:p>
            <a:fld id="{AF07683A-FB6F-ED43-872A-9E8EE584F371}" type="slidenum">
              <a:rPr lang="en-US" smtClean="0"/>
              <a:t>8</a:t>
            </a:fld>
            <a:endParaRPr lang="en-US"/>
          </a:p>
        </p:txBody>
      </p:sp>
    </p:spTree>
    <p:extLst>
      <p:ext uri="{BB962C8B-B14F-4D97-AF65-F5344CB8AC3E}">
        <p14:creationId xmlns:p14="http://schemas.microsoft.com/office/powerpoint/2010/main" val="812224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Stanford History Education Group- https://</a:t>
            </a:r>
            <a:r>
              <a:rPr lang="en-US" dirty="0" err="1"/>
              <a:t>sheg.stanford.edu</a:t>
            </a:r>
            <a:r>
              <a:rPr lang="en-US" dirty="0"/>
              <a:t>/history-lessons/cold-war</a:t>
            </a:r>
          </a:p>
          <a:p>
            <a:endParaRPr lang="en-US" dirty="0"/>
          </a:p>
          <a:p>
            <a:endParaRPr lang="en-US" dirty="0"/>
          </a:p>
        </p:txBody>
      </p:sp>
      <p:sp>
        <p:nvSpPr>
          <p:cNvPr id="4" name="Slide Number Placeholder 3"/>
          <p:cNvSpPr>
            <a:spLocks noGrp="1"/>
          </p:cNvSpPr>
          <p:nvPr>
            <p:ph type="sldNum" sz="quarter" idx="10"/>
          </p:nvPr>
        </p:nvSpPr>
        <p:spPr/>
        <p:txBody>
          <a:bodyPr/>
          <a:lstStyle/>
          <a:p>
            <a:fld id="{AF07683A-FB6F-ED43-872A-9E8EE584F371}" type="slidenum">
              <a:rPr lang="en-US" smtClean="0"/>
              <a:t>9</a:t>
            </a:fld>
            <a:endParaRPr lang="en-US"/>
          </a:p>
        </p:txBody>
      </p:sp>
    </p:spTree>
    <p:extLst>
      <p:ext uri="{BB962C8B-B14F-4D97-AF65-F5344CB8AC3E}">
        <p14:creationId xmlns:p14="http://schemas.microsoft.com/office/powerpoint/2010/main" val="3334986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F07683A-FB6F-ED43-872A-9E8EE584F371}" type="slidenum">
              <a:rPr lang="en-US" smtClean="0"/>
              <a:t>10</a:t>
            </a:fld>
            <a:endParaRPr lang="en-US"/>
          </a:p>
        </p:txBody>
      </p:sp>
    </p:spTree>
    <p:extLst>
      <p:ext uri="{BB962C8B-B14F-4D97-AF65-F5344CB8AC3E}">
        <p14:creationId xmlns:p14="http://schemas.microsoft.com/office/powerpoint/2010/main" val="3497857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Layers of Learning- https://layers-of-</a:t>
            </a:r>
            <a:r>
              <a:rPr lang="en-US" dirty="0" err="1"/>
              <a:t>learning.com</a:t>
            </a:r>
            <a:r>
              <a:rPr lang="en-US" dirty="0"/>
              <a:t>/cold-war-map-world/</a:t>
            </a:r>
          </a:p>
          <a:p>
            <a:endParaRPr lang="en-US" dirty="0"/>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is NATO?  Which countries were involved in NATO? Does it still exist?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What is the Warsaw Compact?  Which countries signed the compact?  Does it still exist?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Look up one or two of the counties where Communist or anti-communist guerrillas were operating.  What happened there?</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“Cold War Hot Spots” are places where actual armed conflicts broke out.  Learn about one or two of these hot wars during these time periods by looking up the history of the country.  Most people have at least heard of the Korean and Vietnam Wars, but did you know there was a war in Angola as well?</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Why did so many countries get involved in a conflict that we essentially between the United States and the Soviet Union?  What was it all about?</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 US and USSR were allies during WWII, so why did they end up enemies so quickly afterward?</a:t>
            </a:r>
          </a:p>
          <a:p>
            <a:endParaRPr lang="en-US" dirty="0"/>
          </a:p>
        </p:txBody>
      </p:sp>
      <p:sp>
        <p:nvSpPr>
          <p:cNvPr id="4" name="Slide Number Placeholder 3"/>
          <p:cNvSpPr>
            <a:spLocks noGrp="1"/>
          </p:cNvSpPr>
          <p:nvPr>
            <p:ph type="sldNum" sz="quarter" idx="10"/>
          </p:nvPr>
        </p:nvSpPr>
        <p:spPr/>
        <p:txBody>
          <a:bodyPr/>
          <a:lstStyle/>
          <a:p>
            <a:fld id="{AF07683A-FB6F-ED43-872A-9E8EE584F371}" type="slidenum">
              <a:rPr lang="en-US" smtClean="0"/>
              <a:t>11</a:t>
            </a:fld>
            <a:endParaRPr lang="en-US"/>
          </a:p>
        </p:txBody>
      </p:sp>
    </p:spTree>
    <p:extLst>
      <p:ext uri="{BB962C8B-B14F-4D97-AF65-F5344CB8AC3E}">
        <p14:creationId xmlns:p14="http://schemas.microsoft.com/office/powerpoint/2010/main" val="2847725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 https://</a:t>
            </a:r>
            <a:r>
              <a:rPr lang="en-US" dirty="0" err="1"/>
              <a:t>www.usatoday.com</a:t>
            </a:r>
            <a:r>
              <a:rPr lang="en-US" dirty="0"/>
              <a:t>/story/tech/science/2017/10/04/sputnik-first-man-made-satellite-launched-60-years-ago-today-soviet-union/730629001/</a:t>
            </a:r>
          </a:p>
          <a:p>
            <a:endParaRPr lang="en-US" dirty="0"/>
          </a:p>
          <a:p>
            <a:r>
              <a:rPr lang="en-US" dirty="0"/>
              <a:t>(r) http://</a:t>
            </a:r>
            <a:r>
              <a:rPr lang="en-US" dirty="0" err="1"/>
              <a:t>www.newsweek.com</a:t>
            </a:r>
            <a:r>
              <a:rPr lang="en-US" dirty="0"/>
              <a:t>/russia-space-60-years-moscow-launched-earths-first-manmade-satellite-677258</a:t>
            </a:r>
          </a:p>
        </p:txBody>
      </p:sp>
      <p:sp>
        <p:nvSpPr>
          <p:cNvPr id="4" name="Slide Number Placeholder 3"/>
          <p:cNvSpPr>
            <a:spLocks noGrp="1"/>
          </p:cNvSpPr>
          <p:nvPr>
            <p:ph type="sldNum" sz="quarter" idx="10"/>
          </p:nvPr>
        </p:nvSpPr>
        <p:spPr/>
        <p:txBody>
          <a:bodyPr/>
          <a:lstStyle/>
          <a:p>
            <a:fld id="{AF07683A-FB6F-ED43-872A-9E8EE584F371}" type="slidenum">
              <a:rPr lang="en-US" smtClean="0"/>
              <a:t>12</a:t>
            </a:fld>
            <a:endParaRPr lang="en-US"/>
          </a:p>
        </p:txBody>
      </p:sp>
    </p:spTree>
    <p:extLst>
      <p:ext uri="{BB962C8B-B14F-4D97-AF65-F5344CB8AC3E}">
        <p14:creationId xmlns:p14="http://schemas.microsoft.com/office/powerpoint/2010/main" val="2861578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AB252-460A-D343-AA3C-680AEF3D600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71D9AED-55D9-7C4B-B0A1-D628208035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8AE1F4E-28D4-EF41-A4D8-2FB5B54ECB85}"/>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5" name="Footer Placeholder 4">
            <a:extLst>
              <a:ext uri="{FF2B5EF4-FFF2-40B4-BE49-F238E27FC236}">
                <a16:creationId xmlns:a16="http://schemas.microsoft.com/office/drawing/2014/main" id="{1A06F162-A558-0C4B-BD42-0C2A83FEA0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28994D-4DA8-D54F-9EB4-C2C307D836F5}"/>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2342477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A3CE2B-ED2B-D84B-88F2-E9CC217235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0E2D0B-2E72-3441-80B9-F459077414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9498D1-C16B-E043-B6CD-50243F99A1ED}"/>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5" name="Footer Placeholder 4">
            <a:extLst>
              <a:ext uri="{FF2B5EF4-FFF2-40B4-BE49-F238E27FC236}">
                <a16:creationId xmlns:a16="http://schemas.microsoft.com/office/drawing/2014/main" id="{D0D0C4B1-30C8-0349-B61C-878E7C916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953EED-DF7A-BC44-ACAB-40EC137C5D76}"/>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1093328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79E406-67F7-144E-8681-CF9CD3D025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D718C73-CE73-1441-8C8D-33D0E0671E9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9C7B57-7F1A-184F-B23A-2FED69C8DDAA}"/>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5" name="Footer Placeholder 4">
            <a:extLst>
              <a:ext uri="{FF2B5EF4-FFF2-40B4-BE49-F238E27FC236}">
                <a16:creationId xmlns:a16="http://schemas.microsoft.com/office/drawing/2014/main" id="{99DE6953-7F29-144C-A429-5D0B25AC4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1159C3-A6A5-634E-B89E-F6E6A3BC78A6}"/>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39472522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C930C-40FA-254C-B02E-DEB8DEF10C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E508F4-7D6A-6540-A3B4-3FA75BC50A4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02FFEF-9781-4342-9AF5-34BA57060B50}"/>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5" name="Footer Placeholder 4">
            <a:extLst>
              <a:ext uri="{FF2B5EF4-FFF2-40B4-BE49-F238E27FC236}">
                <a16:creationId xmlns:a16="http://schemas.microsoft.com/office/drawing/2014/main" id="{743E656E-B4DB-A349-8DEA-22FFE637C0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865323-5985-364F-A6B1-87318FDFA6B3}"/>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2520332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05B59-DA1B-1E4F-8031-1E91D293F6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0CBCB37-2576-2B42-B712-EBCC70435E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276A265-789B-724B-9DB7-C7DC9E29A34C}"/>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5" name="Footer Placeholder 4">
            <a:extLst>
              <a:ext uri="{FF2B5EF4-FFF2-40B4-BE49-F238E27FC236}">
                <a16:creationId xmlns:a16="http://schemas.microsoft.com/office/drawing/2014/main" id="{3430FF25-149A-A547-AD40-C42F7392F4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525C47-FE7F-7F48-8DEA-FA91D655C6D4}"/>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2587225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BB122-504B-9B43-BE40-AEF127C2B6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B4B37D-73E1-1B45-86AD-56BDE8820A7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B11311-12EF-CD44-9968-F853C41D03F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39D9542-7013-B141-B3BA-AC535A8FF417}"/>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6" name="Footer Placeholder 5">
            <a:extLst>
              <a:ext uri="{FF2B5EF4-FFF2-40B4-BE49-F238E27FC236}">
                <a16:creationId xmlns:a16="http://schemas.microsoft.com/office/drawing/2014/main" id="{24D8BABB-54D9-0B44-95D6-570EAA99FC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73FE52-5A69-1A4B-9791-91BA7C168187}"/>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2515253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C30F5-3391-E24D-8513-9DBC0804928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14E0DB-198F-AD4B-9A26-DBD31BE84CE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FAF30BA-F4E4-1B4F-9BFA-7E496AE866D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9711EC-B560-E541-8179-CF7172CAE8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7612A3-95E2-A042-82E2-29785110B6E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29F523-AD2B-2B41-8DEE-ED84D0FE412A}"/>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8" name="Footer Placeholder 7">
            <a:extLst>
              <a:ext uri="{FF2B5EF4-FFF2-40B4-BE49-F238E27FC236}">
                <a16:creationId xmlns:a16="http://schemas.microsoft.com/office/drawing/2014/main" id="{5A38FEAD-0263-714B-ADB5-41165C20D4D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9D0D23-40A3-F14D-8DD9-2EEBEF8772C8}"/>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2880827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1B639-3672-5447-BFD9-CCB599C0F8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F09DA1-23B7-1941-84C0-68FD16DC229A}"/>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4" name="Footer Placeholder 3">
            <a:extLst>
              <a:ext uri="{FF2B5EF4-FFF2-40B4-BE49-F238E27FC236}">
                <a16:creationId xmlns:a16="http://schemas.microsoft.com/office/drawing/2014/main" id="{9759BF1E-BDA9-BB4F-A741-A79EBAAE1C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20F180E-DDEE-F64E-90C9-59CC6C51ABBF}"/>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822610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9B8C5-D026-AF43-8624-6C6A967CCF3A}"/>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3" name="Footer Placeholder 2">
            <a:extLst>
              <a:ext uri="{FF2B5EF4-FFF2-40B4-BE49-F238E27FC236}">
                <a16:creationId xmlns:a16="http://schemas.microsoft.com/office/drawing/2014/main" id="{517C410D-2CCD-FB47-9FA1-26B95B8852F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C0476C-8D7A-0A40-9C72-B74A155124FD}"/>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231302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38FC0-B359-8641-A57C-131B920056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9A583AE-1BD8-B645-84BB-C38496B49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2BC672-E96B-B34C-85E3-18CA8D1820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BE6CDF-2B78-984C-82B6-50E5DA80DF4F}"/>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6" name="Footer Placeholder 5">
            <a:extLst>
              <a:ext uri="{FF2B5EF4-FFF2-40B4-BE49-F238E27FC236}">
                <a16:creationId xmlns:a16="http://schemas.microsoft.com/office/drawing/2014/main" id="{EB0CA938-4F73-C243-A6AB-A4C55E414E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9D7912-6E79-A44F-B699-3B6A8CFC69D9}"/>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66508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DDD82-62A9-6D4B-8361-7D0A56DAD7F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D8F0E56-D8D9-184E-9D99-3C66A7CBA0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DA3C19-9082-B848-ADF5-C683E4430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248A551-B0A9-D34A-8C1C-312F24965788}"/>
              </a:ext>
            </a:extLst>
          </p:cNvPr>
          <p:cNvSpPr>
            <a:spLocks noGrp="1"/>
          </p:cNvSpPr>
          <p:nvPr>
            <p:ph type="dt" sz="half" idx="10"/>
          </p:nvPr>
        </p:nvSpPr>
        <p:spPr/>
        <p:txBody>
          <a:bodyPr/>
          <a:lstStyle/>
          <a:p>
            <a:fld id="{21B01615-9F3C-A64E-BD72-E62E7C453C86}" type="datetimeFigureOut">
              <a:rPr lang="en-US" smtClean="0"/>
              <a:t>7/5/18</a:t>
            </a:fld>
            <a:endParaRPr lang="en-US"/>
          </a:p>
        </p:txBody>
      </p:sp>
      <p:sp>
        <p:nvSpPr>
          <p:cNvPr id="6" name="Footer Placeholder 5">
            <a:extLst>
              <a:ext uri="{FF2B5EF4-FFF2-40B4-BE49-F238E27FC236}">
                <a16:creationId xmlns:a16="http://schemas.microsoft.com/office/drawing/2014/main" id="{CDBE770E-60CE-8C48-B045-8E65AA1E6F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BC3B9E-B407-1A4F-A9B9-D684693501C5}"/>
              </a:ext>
            </a:extLst>
          </p:cNvPr>
          <p:cNvSpPr>
            <a:spLocks noGrp="1"/>
          </p:cNvSpPr>
          <p:nvPr>
            <p:ph type="sldNum" sz="quarter" idx="12"/>
          </p:nvPr>
        </p:nvSpPr>
        <p:spPr/>
        <p:txBody>
          <a:bodyPr/>
          <a:lstStyle/>
          <a:p>
            <a:fld id="{EAA43A4C-3E05-0D4C-A69D-89445C4B8ED1}" type="slidenum">
              <a:rPr lang="en-US" smtClean="0"/>
              <a:t>‹#›</a:t>
            </a:fld>
            <a:endParaRPr lang="en-US"/>
          </a:p>
        </p:txBody>
      </p:sp>
    </p:spTree>
    <p:extLst>
      <p:ext uri="{BB962C8B-B14F-4D97-AF65-F5344CB8AC3E}">
        <p14:creationId xmlns:p14="http://schemas.microsoft.com/office/powerpoint/2010/main" val="1534651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10D24-DCA8-A64F-BBF8-78E44F9E73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3920C5E-CFF4-7641-9FBE-3F0C530A6A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DF0F1-9A34-FF49-90A4-AC41D3968F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B01615-9F3C-A64E-BD72-E62E7C453C86}" type="datetimeFigureOut">
              <a:rPr lang="en-US" smtClean="0"/>
              <a:t>7/5/18</a:t>
            </a:fld>
            <a:endParaRPr lang="en-US"/>
          </a:p>
        </p:txBody>
      </p:sp>
      <p:sp>
        <p:nvSpPr>
          <p:cNvPr id="5" name="Footer Placeholder 4">
            <a:extLst>
              <a:ext uri="{FF2B5EF4-FFF2-40B4-BE49-F238E27FC236}">
                <a16:creationId xmlns:a16="http://schemas.microsoft.com/office/drawing/2014/main" id="{AE2EA0C3-2EC1-8D4C-AF72-531C66DB38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F17F24C-779D-CF4C-99D3-09A36BE84D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A43A4C-3E05-0D4C-A69D-89445C4B8ED1}" type="slidenum">
              <a:rPr lang="en-US" smtClean="0"/>
              <a:t>‹#›</a:t>
            </a:fld>
            <a:endParaRPr lang="en-US"/>
          </a:p>
        </p:txBody>
      </p:sp>
    </p:spTree>
    <p:extLst>
      <p:ext uri="{BB962C8B-B14F-4D97-AF65-F5344CB8AC3E}">
        <p14:creationId xmlns:p14="http://schemas.microsoft.com/office/powerpoint/2010/main" val="2105297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arget="../media/image1.jpeg" Type="http://schemas.openxmlformats.org/officeDocument/2006/relationships/image"/><Relationship Id="rId2" Target="../notesSlides/notesSlide1.xml" Type="http://schemas.openxmlformats.org/officeDocument/2006/relationships/notesSlide"/><Relationship Id="rId1" Target="../slideLayouts/slideLayout7.xml" Type="http://schemas.openxmlformats.org/officeDocument/2006/relationships/slideLayout"/></Relationships>
</file>

<file path=ppt/slides/_rels/slide10.xml.rels><?xml version="1.0" encoding="UTF-8" standalone="yes" ?><Relationships xmlns="http://schemas.openxmlformats.org/package/2006/relationships"><Relationship Id="rId3" Target="../media/image17.jpeg" Type="http://schemas.openxmlformats.org/officeDocument/2006/relationships/image"/><Relationship Id="rId2" Target="../notesSlides/notesSlide7.xml" Type="http://schemas.openxmlformats.org/officeDocument/2006/relationships/notesSlide"/><Relationship Id="rId1" Target="../slideLayouts/slideLayout7.xml" Type="http://schemas.openxmlformats.org/officeDocument/2006/relationships/slideLayout"/></Relationships>
</file>

<file path=ppt/slides/_rels/slide11.xml.rels><?xml version="1.0" encoding="UTF-8" standalone="yes" ?><Relationships xmlns="http://schemas.openxmlformats.org/package/2006/relationships"><Relationship Id="rId3" Target="../media/image18.jpeg" Type="http://schemas.openxmlformats.org/officeDocument/2006/relationships/image"/><Relationship Id="rId2" Target="../notesSlides/notesSlide8.xml" Type="http://schemas.openxmlformats.org/officeDocument/2006/relationships/notesSlide"/><Relationship Id="rId1" Target="../slideLayouts/slideLayout7.xml" Type="http://schemas.openxmlformats.org/officeDocument/2006/relationships/slideLayout"/></Relationships>
</file>

<file path=ppt/slides/_rels/slide12.xml.rels><?xml version="1.0" encoding="UTF-8" standalone="yes" ?><Relationships xmlns="http://schemas.openxmlformats.org/package/2006/relationships"><Relationship Id="rId3" Target="../media/image19.png" Type="http://schemas.openxmlformats.org/officeDocument/2006/relationships/image"/><Relationship Id="rId2" Target="../notesSlides/notesSlide9.xml" Type="http://schemas.openxmlformats.org/officeDocument/2006/relationships/notesSlide"/><Relationship Id="rId1" Target="../slideLayouts/slideLayout7.xml" Type="http://schemas.openxmlformats.org/officeDocument/2006/relationships/slideLayout"/><Relationship Id="rId4" Target="../media/image20.jpeg" Type="http://schemas.openxmlformats.org/officeDocument/2006/relationships/image"/></Relationships>
</file>

<file path=ppt/slides/_rels/slide13.xml.rels><?xml version="1.0" encoding="UTF-8" standalone="yes" ?><Relationships xmlns="http://schemas.openxmlformats.org/package/2006/relationships"><Relationship Id="rId3" Target="../media/image21.jpeg" Type="http://schemas.openxmlformats.org/officeDocument/2006/relationships/image"/><Relationship Id="rId2" Target="../notesSlides/notesSlide10.xml" Type="http://schemas.openxmlformats.org/officeDocument/2006/relationships/notesSlide"/><Relationship Id="rId1" Target="../slideLayouts/slideLayout7.xml" Type="http://schemas.openxmlformats.org/officeDocument/2006/relationships/slideLayout"/></Relationships>
</file>

<file path=ppt/slides/_rels/slide14.xml.rels><?xml version="1.0" encoding="UTF-8" standalone="yes" ?><Relationships xmlns="http://schemas.openxmlformats.org/package/2006/relationships"><Relationship Id="rId3" Target="../media/image22.jpeg" Type="http://schemas.openxmlformats.org/officeDocument/2006/relationships/image"/><Relationship Id="rId2" Target="../notesSlides/notesSlide11.xml" Type="http://schemas.openxmlformats.org/officeDocument/2006/relationships/notesSlide"/><Relationship Id="rId1" Target="../slideLayouts/slideLayout7.xml" Type="http://schemas.openxmlformats.org/officeDocument/2006/relationships/slideLayout"/></Relationships>
</file>

<file path=ppt/slides/_rels/slide2.xml.rels><?xml version="1.0" encoding="UTF-8" standalone="yes" ?><Relationships xmlns="http://schemas.openxmlformats.org/package/2006/relationships"><Relationship Id="rId3" Target="../media/image3.jpeg" Type="http://schemas.openxmlformats.org/officeDocument/2006/relationships/image"/><Relationship Id="rId2" Target="../media/image2.jpeg" Type="http://schemas.openxmlformats.org/officeDocument/2006/relationships/image"/><Relationship Id="rId1" Target="../slideLayouts/slideLayout7.xml" Type="http://schemas.openxmlformats.org/officeDocument/2006/relationships/slideLayout"/><Relationship Id="rId4" Target="../media/image4.jpeg" Type="http://schemas.openxmlformats.org/officeDocument/2006/relationships/image"/></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arget="../media/image5.jpeg" Type="http://schemas.openxmlformats.org/officeDocument/2006/relationships/image"/><Relationship Id="rId7" Target="../media/image9.jpeg" Type="http://schemas.openxmlformats.org/officeDocument/2006/relationships/image"/><Relationship Id="rId2" Target="../notesSlides/notesSlide2.xml" Type="http://schemas.openxmlformats.org/officeDocument/2006/relationships/notesSlide"/><Relationship Id="rId1" Target="../slideLayouts/slideLayout7.xml" Type="http://schemas.openxmlformats.org/officeDocument/2006/relationships/slideLayout"/><Relationship Id="rId6" Target="../media/image8.jpeg" Type="http://schemas.openxmlformats.org/officeDocument/2006/relationships/image"/><Relationship Id="rId5" Target="../media/image7.jpeg" Type="http://schemas.openxmlformats.org/officeDocument/2006/relationships/image"/><Relationship Id="rId4" Target="../media/image6.jpeg" Type="http://schemas.openxmlformats.org/officeDocument/2006/relationships/image"/></Relationships>
</file>

<file path=ppt/slides/_rels/slide5.xml.rels><?xml version="1.0" encoding="UTF-8" standalone="yes" ?><Relationships xmlns="http://schemas.openxmlformats.org/package/2006/relationships"><Relationship Id="rId2" Target="../media/image10.jpeg" Type="http://schemas.openxmlformats.org/officeDocument/2006/relationships/image"/><Relationship Id="rId1" Target="../slideLayouts/slideLayout7.xml" Type="http://schemas.openxmlformats.org/officeDocument/2006/relationships/slideLayout"/></Relationships>
</file>

<file path=ppt/slides/_rels/slide6.xml.rels><?xml version="1.0" encoding="UTF-8" standalone="yes" ?><Relationships xmlns="http://schemas.openxmlformats.org/package/2006/relationships"><Relationship Id="rId3" Target="../media/image11.jpeg" Type="http://schemas.openxmlformats.org/officeDocument/2006/relationships/image"/><Relationship Id="rId2" Target="../notesSlides/notesSlide3.xml" Type="http://schemas.openxmlformats.org/officeDocument/2006/relationships/notesSlide"/><Relationship Id="rId1" Target="../slideLayouts/slideLayout7.xml" Type="http://schemas.openxmlformats.org/officeDocument/2006/relationships/slideLayout"/><Relationship Id="rId4" Target="../media/image12.jpeg" Type="http://schemas.openxmlformats.org/officeDocument/2006/relationships/image"/></Relationships>
</file>

<file path=ppt/slides/_rels/slide7.xml.rels><?xml version="1.0" encoding="UTF-8" standalone="yes" ?><Relationships xmlns="http://schemas.openxmlformats.org/package/2006/relationships"><Relationship Id="rId3" Target="../media/image13.jpeg" Type="http://schemas.openxmlformats.org/officeDocument/2006/relationships/image"/><Relationship Id="rId2" Target="../notesSlides/notesSlide4.xml" Type="http://schemas.openxmlformats.org/officeDocument/2006/relationships/notesSlide"/><Relationship Id="rId1" Target="../slideLayouts/slideLayout7.xml" Type="http://schemas.openxmlformats.org/officeDocument/2006/relationships/slideLayout"/></Relationships>
</file>

<file path=ppt/slides/_rels/slide8.xml.rels><?xml version="1.0" encoding="UTF-8" standalone="yes" ?><Relationships xmlns="http://schemas.openxmlformats.org/package/2006/relationships"><Relationship Id="rId3" Target="../media/image14.jpeg" Type="http://schemas.openxmlformats.org/officeDocument/2006/relationships/image"/><Relationship Id="rId2" Target="../notesSlides/notesSlide5.xml" Type="http://schemas.openxmlformats.org/officeDocument/2006/relationships/notesSlide"/><Relationship Id="rId1" Target="../slideLayouts/slideLayout7.xml" Type="http://schemas.openxmlformats.org/officeDocument/2006/relationships/slideLayout"/><Relationship Id="rId5" Target="../media/image16.jpeg" Type="http://schemas.openxmlformats.org/officeDocument/2006/relationships/image"/><Relationship Id="rId4" Target="../media/image15.jpeg" Type="http://schemas.openxmlformats.org/officeDocument/2006/relationships/image"/></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79EE61C-8184-7F41-B538-FDD838C37355}"/>
              </a:ext>
            </a:extLst>
          </p:cNvPr>
          <p:cNvPicPr>
            <a:picLocks noChangeAspect="1"/>
          </p:cNvPicPr>
          <p:nvPr/>
        </p:nvPicPr>
        <p:blipFill>
          <a:blip r:embed="rId3"/>
          <a:stretch>
            <a:fillRect/>
          </a:stretch>
        </p:blipFill>
        <p:spPr>
          <a:xfrm>
            <a:off x="0" y="533400"/>
            <a:ext cx="12192000" cy="5791200"/>
          </a:xfrm>
          <a:prstGeom prst="rect">
            <a:avLst/>
          </a:prstGeom>
        </p:spPr>
      </p:pic>
    </p:spTree>
    <p:extLst>
      <p:ext uri="{BB962C8B-B14F-4D97-AF65-F5344CB8AC3E}">
        <p14:creationId xmlns:p14="http://schemas.microsoft.com/office/powerpoint/2010/main" val="3116818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E35AD5-AC1E-DA46-B8EE-4E8639BE97FA}"/>
              </a:ext>
            </a:extLst>
          </p:cNvPr>
          <p:cNvSpPr txBox="1"/>
          <p:nvPr/>
        </p:nvSpPr>
        <p:spPr>
          <a:xfrm>
            <a:off x="0" y="285750"/>
            <a:ext cx="12253419" cy="646331"/>
          </a:xfrm>
          <a:prstGeom prst="rect">
            <a:avLst/>
          </a:prstGeom>
          <a:noFill/>
        </p:spPr>
        <p:txBody>
          <a:bodyPr wrap="none" rtlCol="0">
            <a:spAutoFit/>
          </a:bodyPr>
          <a:lstStyle/>
          <a:p>
            <a:r>
              <a:rPr lang="en-US" sz="3600" dirty="0"/>
              <a:t>How and Why did Europe become divided by the “Iron Curtain?”</a:t>
            </a:r>
          </a:p>
        </p:txBody>
      </p:sp>
      <p:pic>
        <p:nvPicPr>
          <p:cNvPr id="4" name="Picture 3">
            <a:extLst>
              <a:ext uri="{FF2B5EF4-FFF2-40B4-BE49-F238E27FC236}">
                <a16:creationId xmlns:a16="http://schemas.microsoft.com/office/drawing/2014/main" id="{FE3E8F0A-5F6D-1643-A680-AA34E7F1F2E4}"/>
              </a:ext>
            </a:extLst>
          </p:cNvPr>
          <p:cNvPicPr>
            <a:picLocks noChangeAspect="1"/>
          </p:cNvPicPr>
          <p:nvPr/>
        </p:nvPicPr>
        <p:blipFill>
          <a:blip r:embed="rId3"/>
          <a:stretch>
            <a:fillRect/>
          </a:stretch>
        </p:blipFill>
        <p:spPr>
          <a:xfrm>
            <a:off x="2212974" y="1096963"/>
            <a:ext cx="6645275" cy="4978748"/>
          </a:xfrm>
          <a:prstGeom prst="rect">
            <a:avLst/>
          </a:prstGeom>
        </p:spPr>
      </p:pic>
    </p:spTree>
    <p:extLst>
      <p:ext uri="{BB962C8B-B14F-4D97-AF65-F5344CB8AC3E}">
        <p14:creationId xmlns:p14="http://schemas.microsoft.com/office/powerpoint/2010/main" val="3116213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4652070-A662-594D-8E1D-1915E0C53D62}"/>
              </a:ext>
            </a:extLst>
          </p:cNvPr>
          <p:cNvPicPr>
            <a:picLocks noChangeAspect="1"/>
          </p:cNvPicPr>
          <p:nvPr/>
        </p:nvPicPr>
        <p:blipFill>
          <a:blip r:embed="rId3"/>
          <a:stretch>
            <a:fillRect/>
          </a:stretch>
        </p:blipFill>
        <p:spPr>
          <a:xfrm>
            <a:off x="2041524" y="585787"/>
            <a:ext cx="7180905" cy="5062538"/>
          </a:xfrm>
          <a:prstGeom prst="rect">
            <a:avLst/>
          </a:prstGeom>
        </p:spPr>
      </p:pic>
    </p:spTree>
    <p:extLst>
      <p:ext uri="{BB962C8B-B14F-4D97-AF65-F5344CB8AC3E}">
        <p14:creationId xmlns:p14="http://schemas.microsoft.com/office/powerpoint/2010/main" val="279161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D3E3072-9121-2A43-BD54-B45D21F01808}"/>
              </a:ext>
            </a:extLst>
          </p:cNvPr>
          <p:cNvPicPr>
            <a:picLocks noChangeAspect="1"/>
          </p:cNvPicPr>
          <p:nvPr/>
        </p:nvPicPr>
        <p:blipFill>
          <a:blip r:embed="rId3"/>
          <a:stretch>
            <a:fillRect/>
          </a:stretch>
        </p:blipFill>
        <p:spPr>
          <a:xfrm>
            <a:off x="109537" y="831850"/>
            <a:ext cx="3429000" cy="3937000"/>
          </a:xfrm>
          <a:prstGeom prst="rect">
            <a:avLst/>
          </a:prstGeom>
        </p:spPr>
      </p:pic>
      <p:pic>
        <p:nvPicPr>
          <p:cNvPr id="3" name="Picture 2">
            <a:extLst>
              <a:ext uri="{FF2B5EF4-FFF2-40B4-BE49-F238E27FC236}">
                <a16:creationId xmlns:a16="http://schemas.microsoft.com/office/drawing/2014/main" id="{48427924-181D-2740-8228-35B49D48B0BC}"/>
              </a:ext>
            </a:extLst>
          </p:cNvPr>
          <p:cNvPicPr>
            <a:picLocks noChangeAspect="1"/>
          </p:cNvPicPr>
          <p:nvPr/>
        </p:nvPicPr>
        <p:blipFill>
          <a:blip r:embed="rId4"/>
          <a:stretch>
            <a:fillRect/>
          </a:stretch>
        </p:blipFill>
        <p:spPr>
          <a:xfrm>
            <a:off x="3538537" y="431800"/>
            <a:ext cx="8531600" cy="6126163"/>
          </a:xfrm>
          <a:prstGeom prst="rect">
            <a:avLst/>
          </a:prstGeom>
        </p:spPr>
      </p:pic>
    </p:spTree>
    <p:extLst>
      <p:ext uri="{BB962C8B-B14F-4D97-AF65-F5344CB8AC3E}">
        <p14:creationId xmlns:p14="http://schemas.microsoft.com/office/powerpoint/2010/main" val="1654370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DB72C9-12B8-0344-BD22-401E5287B265}"/>
              </a:ext>
            </a:extLst>
          </p:cNvPr>
          <p:cNvSpPr/>
          <p:nvPr/>
        </p:nvSpPr>
        <p:spPr>
          <a:xfrm>
            <a:off x="6988717" y="372547"/>
            <a:ext cx="4898484" cy="6555641"/>
          </a:xfrm>
          <a:prstGeom prst="rect">
            <a:avLst/>
          </a:prstGeom>
        </p:spPr>
        <p:txBody>
          <a:bodyPr wrap="square">
            <a:spAutoFit/>
          </a:bodyPr>
          <a:lstStyle/>
          <a:p>
            <a:r>
              <a:rPr lang="en-US" sz="2800" b="1" i="1" dirty="0"/>
              <a:t>Why did the Russians pull their missiles out of Cuba?</a:t>
            </a:r>
          </a:p>
          <a:p>
            <a:pPr marL="457200" indent="-457200">
              <a:buFont typeface="Arial" panose="020B0604020202020204" pitchFamily="34" charset="0"/>
              <a:buChar char="•"/>
            </a:pPr>
            <a:r>
              <a:rPr lang="en-US" sz="2800" b="1" i="1" dirty="0"/>
              <a:t>Introductory Video</a:t>
            </a:r>
          </a:p>
          <a:p>
            <a:pPr marL="457200" indent="-457200">
              <a:buFont typeface="Arial" panose="020B0604020202020204" pitchFamily="34" charset="0"/>
              <a:buChar char="•"/>
            </a:pPr>
            <a:r>
              <a:rPr lang="en-US" sz="2800" b="1" i="1" dirty="0"/>
              <a:t>Documents</a:t>
            </a:r>
          </a:p>
          <a:p>
            <a:pPr marL="457200" indent="-457200">
              <a:buFont typeface="Arial" panose="020B0604020202020204" pitchFamily="34" charset="0"/>
              <a:buChar char="•"/>
            </a:pPr>
            <a:r>
              <a:rPr lang="en-US" sz="2800" dirty="0"/>
              <a:t>Document A: Letter From Chairman Khrushchev to President Kennedy</a:t>
            </a:r>
          </a:p>
          <a:p>
            <a:pPr marL="457200" indent="-457200">
              <a:buFont typeface="Arial" panose="020B0604020202020204" pitchFamily="34" charset="0"/>
              <a:buChar char="•"/>
            </a:pPr>
            <a:r>
              <a:rPr lang="en-US" sz="2800" dirty="0"/>
              <a:t>Document B: Letter from President Kennedy to Chairman Khrushchev</a:t>
            </a:r>
          </a:p>
          <a:p>
            <a:pPr marL="457200" indent="-457200">
              <a:buFont typeface="Arial" panose="020B0604020202020204" pitchFamily="34" charset="0"/>
              <a:buChar char="•"/>
            </a:pPr>
            <a:r>
              <a:rPr lang="en-US" sz="2800" dirty="0"/>
              <a:t>Document C: Russian Ambassador Cable to Soviet Foreign Ministry </a:t>
            </a:r>
          </a:p>
          <a:p>
            <a:pPr marL="457200" indent="-457200">
              <a:buFont typeface="Arial" panose="020B0604020202020204" pitchFamily="34" charset="0"/>
              <a:buChar char="•"/>
            </a:pPr>
            <a:r>
              <a:rPr lang="en-US" sz="2800" b="1" i="1" dirty="0"/>
              <a:t>Guiding Questions for Each Document</a:t>
            </a:r>
            <a:endParaRPr lang="en-US" sz="2000" b="1" i="1" dirty="0"/>
          </a:p>
        </p:txBody>
      </p:sp>
      <p:pic>
        <p:nvPicPr>
          <p:cNvPr id="4" name="Picture 3">
            <a:extLst>
              <a:ext uri="{FF2B5EF4-FFF2-40B4-BE49-F238E27FC236}">
                <a16:creationId xmlns:a16="http://schemas.microsoft.com/office/drawing/2014/main" id="{20324993-8BB2-514E-A8E0-8609345827DD}"/>
              </a:ext>
            </a:extLst>
          </p:cNvPr>
          <p:cNvPicPr>
            <a:picLocks noChangeAspect="1"/>
          </p:cNvPicPr>
          <p:nvPr/>
        </p:nvPicPr>
        <p:blipFill>
          <a:blip r:embed="rId3"/>
          <a:stretch>
            <a:fillRect/>
          </a:stretch>
        </p:blipFill>
        <p:spPr>
          <a:xfrm>
            <a:off x="581632" y="0"/>
            <a:ext cx="6056686" cy="6858000"/>
          </a:xfrm>
          <a:prstGeom prst="rect">
            <a:avLst/>
          </a:prstGeom>
        </p:spPr>
      </p:pic>
    </p:spTree>
    <p:extLst>
      <p:ext uri="{BB962C8B-B14F-4D97-AF65-F5344CB8AC3E}">
        <p14:creationId xmlns:p14="http://schemas.microsoft.com/office/powerpoint/2010/main" val="3615248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557478E-9B13-7642-82F3-F16F1CE8D3F0}"/>
              </a:ext>
            </a:extLst>
          </p:cNvPr>
          <p:cNvPicPr>
            <a:picLocks noChangeAspect="1"/>
          </p:cNvPicPr>
          <p:nvPr/>
        </p:nvPicPr>
        <p:blipFill>
          <a:blip r:embed="rId3"/>
          <a:stretch>
            <a:fillRect/>
          </a:stretch>
        </p:blipFill>
        <p:spPr>
          <a:xfrm>
            <a:off x="868866" y="0"/>
            <a:ext cx="10454268" cy="6858000"/>
          </a:xfrm>
          <a:prstGeom prst="rect">
            <a:avLst/>
          </a:prstGeom>
        </p:spPr>
      </p:pic>
    </p:spTree>
    <p:extLst>
      <p:ext uri="{BB962C8B-B14F-4D97-AF65-F5344CB8AC3E}">
        <p14:creationId xmlns:p14="http://schemas.microsoft.com/office/powerpoint/2010/main" val="2064289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C52D8CD-1C29-1C40-84CE-96B917676B99}"/>
              </a:ext>
            </a:extLst>
          </p:cNvPr>
          <p:cNvPicPr>
            <a:picLocks noChangeAspect="1"/>
          </p:cNvPicPr>
          <p:nvPr/>
        </p:nvPicPr>
        <p:blipFill>
          <a:blip r:embed="rId2"/>
          <a:stretch>
            <a:fillRect/>
          </a:stretch>
        </p:blipFill>
        <p:spPr>
          <a:xfrm>
            <a:off x="225425" y="430213"/>
            <a:ext cx="5397500" cy="2540000"/>
          </a:xfrm>
          <a:prstGeom prst="rect">
            <a:avLst/>
          </a:prstGeom>
        </p:spPr>
      </p:pic>
      <p:pic>
        <p:nvPicPr>
          <p:cNvPr id="3" name="Picture 2">
            <a:extLst>
              <a:ext uri="{FF2B5EF4-FFF2-40B4-BE49-F238E27FC236}">
                <a16:creationId xmlns:a16="http://schemas.microsoft.com/office/drawing/2014/main" id="{F4863776-80C9-0A44-AAB0-8F28DBD47C49}"/>
              </a:ext>
            </a:extLst>
          </p:cNvPr>
          <p:cNvPicPr>
            <a:picLocks noChangeAspect="1"/>
          </p:cNvPicPr>
          <p:nvPr/>
        </p:nvPicPr>
        <p:blipFill>
          <a:blip r:embed="rId3"/>
          <a:stretch>
            <a:fillRect/>
          </a:stretch>
        </p:blipFill>
        <p:spPr>
          <a:xfrm>
            <a:off x="986631" y="3270020"/>
            <a:ext cx="3875087" cy="3274449"/>
          </a:xfrm>
          <a:prstGeom prst="rect">
            <a:avLst/>
          </a:prstGeom>
        </p:spPr>
      </p:pic>
      <p:pic>
        <p:nvPicPr>
          <p:cNvPr id="4" name="Picture 3">
            <a:extLst>
              <a:ext uri="{FF2B5EF4-FFF2-40B4-BE49-F238E27FC236}">
                <a16:creationId xmlns:a16="http://schemas.microsoft.com/office/drawing/2014/main" id="{EC6691C8-B368-1945-8030-1865B099768D}"/>
              </a:ext>
            </a:extLst>
          </p:cNvPr>
          <p:cNvPicPr>
            <a:picLocks noChangeAspect="1"/>
          </p:cNvPicPr>
          <p:nvPr/>
        </p:nvPicPr>
        <p:blipFill>
          <a:blip r:embed="rId4"/>
          <a:stretch>
            <a:fillRect/>
          </a:stretch>
        </p:blipFill>
        <p:spPr>
          <a:xfrm>
            <a:off x="6606797" y="0"/>
            <a:ext cx="5293482" cy="6858000"/>
          </a:xfrm>
          <a:prstGeom prst="rect">
            <a:avLst/>
          </a:prstGeom>
        </p:spPr>
      </p:pic>
    </p:spTree>
    <p:extLst>
      <p:ext uri="{BB962C8B-B14F-4D97-AF65-F5344CB8AC3E}">
        <p14:creationId xmlns:p14="http://schemas.microsoft.com/office/powerpoint/2010/main" val="25530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914951-DF66-9D46-AE84-283D7F994423}"/>
              </a:ext>
            </a:extLst>
          </p:cNvPr>
          <p:cNvSpPr/>
          <p:nvPr/>
        </p:nvSpPr>
        <p:spPr>
          <a:xfrm>
            <a:off x="479597" y="215509"/>
            <a:ext cx="10972800" cy="6555641"/>
          </a:xfrm>
          <a:prstGeom prst="rect">
            <a:avLst/>
          </a:prstGeom>
        </p:spPr>
        <p:txBody>
          <a:bodyPr wrap="square">
            <a:spAutoFit/>
          </a:bodyPr>
          <a:lstStyle/>
          <a:p>
            <a:r>
              <a:rPr lang="en-US" sz="2800" b="1" dirty="0"/>
              <a:t>World Geography in South Carolina</a:t>
            </a:r>
          </a:p>
          <a:p>
            <a:r>
              <a:rPr lang="en-US" sz="2800" dirty="0"/>
              <a:t>WG-5.2 Classify and describe the spatial distribution of major economic systems, including traditional, command, and market economic systems (e.g., North Korea’s command economy as opposed to Germany’s market economy).</a:t>
            </a:r>
          </a:p>
          <a:p>
            <a:endParaRPr lang="en-US" sz="2800" dirty="0"/>
          </a:p>
          <a:p>
            <a:r>
              <a:rPr lang="en-US" sz="2800" dirty="0"/>
              <a:t>WG-7.1 Explain how cooperation and/or conflict can lead to the control of Earth’s surface (e.g., the establishment of new social, political, or economic divisions). </a:t>
            </a:r>
          </a:p>
          <a:p>
            <a:endParaRPr lang="en-US" sz="2800" dirty="0"/>
          </a:p>
          <a:p>
            <a:r>
              <a:rPr lang="en-US" sz="2800" dirty="0"/>
              <a:t>WG-7.2 Explain the causes of boundary conflicts and internal disputes between culture groups (e.g., the ongoing Israeli-Palestinian conflict). </a:t>
            </a:r>
          </a:p>
          <a:p>
            <a:endParaRPr lang="en-US" sz="2800" dirty="0"/>
          </a:p>
          <a:p>
            <a:r>
              <a:rPr lang="en-US" sz="2800" dirty="0"/>
              <a:t>WG-7.3 Explain why political boundaries such as national borders or political districts change (e.g., those of historic imperial powers).</a:t>
            </a:r>
          </a:p>
        </p:txBody>
      </p:sp>
    </p:spTree>
    <p:extLst>
      <p:ext uri="{BB962C8B-B14F-4D97-AF65-F5344CB8AC3E}">
        <p14:creationId xmlns:p14="http://schemas.microsoft.com/office/powerpoint/2010/main" val="30078654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26EB385-01A6-E446-9480-085BE00A5BCF}"/>
              </a:ext>
            </a:extLst>
          </p:cNvPr>
          <p:cNvPicPr>
            <a:picLocks noChangeAspect="1"/>
          </p:cNvPicPr>
          <p:nvPr/>
        </p:nvPicPr>
        <p:blipFill>
          <a:blip r:embed="rId3"/>
          <a:stretch>
            <a:fillRect/>
          </a:stretch>
        </p:blipFill>
        <p:spPr>
          <a:xfrm>
            <a:off x="201613" y="279400"/>
            <a:ext cx="4445000" cy="2298700"/>
          </a:xfrm>
          <a:prstGeom prst="rect">
            <a:avLst/>
          </a:prstGeom>
        </p:spPr>
      </p:pic>
      <p:pic>
        <p:nvPicPr>
          <p:cNvPr id="3" name="Picture 2">
            <a:extLst>
              <a:ext uri="{FF2B5EF4-FFF2-40B4-BE49-F238E27FC236}">
                <a16:creationId xmlns:a16="http://schemas.microsoft.com/office/drawing/2014/main" id="{835F7906-3B91-6241-89A7-640CA6CA4BF4}"/>
              </a:ext>
            </a:extLst>
          </p:cNvPr>
          <p:cNvPicPr>
            <a:picLocks noChangeAspect="1"/>
          </p:cNvPicPr>
          <p:nvPr/>
        </p:nvPicPr>
        <p:blipFill>
          <a:blip r:embed="rId4"/>
          <a:stretch>
            <a:fillRect/>
          </a:stretch>
        </p:blipFill>
        <p:spPr>
          <a:xfrm>
            <a:off x="4052887" y="3151187"/>
            <a:ext cx="8001000" cy="3556000"/>
          </a:xfrm>
          <a:prstGeom prst="rect">
            <a:avLst/>
          </a:prstGeom>
        </p:spPr>
      </p:pic>
      <p:pic>
        <p:nvPicPr>
          <p:cNvPr id="4" name="Picture 3">
            <a:extLst>
              <a:ext uri="{FF2B5EF4-FFF2-40B4-BE49-F238E27FC236}">
                <a16:creationId xmlns:a16="http://schemas.microsoft.com/office/drawing/2014/main" id="{D9E6C37F-2FAA-0D40-985D-277C02DF5690}"/>
              </a:ext>
            </a:extLst>
          </p:cNvPr>
          <p:cNvPicPr>
            <a:picLocks noChangeAspect="1"/>
          </p:cNvPicPr>
          <p:nvPr/>
        </p:nvPicPr>
        <p:blipFill>
          <a:blip r:embed="rId5"/>
          <a:stretch>
            <a:fillRect/>
          </a:stretch>
        </p:blipFill>
        <p:spPr>
          <a:xfrm>
            <a:off x="681038" y="2655887"/>
            <a:ext cx="2857500" cy="4051300"/>
          </a:xfrm>
          <a:prstGeom prst="rect">
            <a:avLst/>
          </a:prstGeom>
        </p:spPr>
      </p:pic>
      <p:pic>
        <p:nvPicPr>
          <p:cNvPr id="5" name="Picture 4">
            <a:extLst>
              <a:ext uri="{FF2B5EF4-FFF2-40B4-BE49-F238E27FC236}">
                <a16:creationId xmlns:a16="http://schemas.microsoft.com/office/drawing/2014/main" id="{2E3A6C65-91C2-F544-AFFD-23FA4EA73D2C}"/>
              </a:ext>
            </a:extLst>
          </p:cNvPr>
          <p:cNvPicPr>
            <a:picLocks noChangeAspect="1"/>
          </p:cNvPicPr>
          <p:nvPr/>
        </p:nvPicPr>
        <p:blipFill>
          <a:blip r:embed="rId6"/>
          <a:stretch>
            <a:fillRect/>
          </a:stretch>
        </p:blipFill>
        <p:spPr>
          <a:xfrm>
            <a:off x="6213475" y="0"/>
            <a:ext cx="2222500" cy="3136900"/>
          </a:xfrm>
          <a:prstGeom prst="rect">
            <a:avLst/>
          </a:prstGeom>
        </p:spPr>
      </p:pic>
      <p:pic>
        <p:nvPicPr>
          <p:cNvPr id="6" name="Picture 5">
            <a:extLst>
              <a:ext uri="{FF2B5EF4-FFF2-40B4-BE49-F238E27FC236}">
                <a16:creationId xmlns:a16="http://schemas.microsoft.com/office/drawing/2014/main" id="{7E229623-4DC4-8D44-B592-703A2061001B}"/>
              </a:ext>
            </a:extLst>
          </p:cNvPr>
          <p:cNvPicPr>
            <a:picLocks noChangeAspect="1"/>
          </p:cNvPicPr>
          <p:nvPr/>
        </p:nvPicPr>
        <p:blipFill>
          <a:blip r:embed="rId7"/>
          <a:stretch>
            <a:fillRect/>
          </a:stretch>
        </p:blipFill>
        <p:spPr>
          <a:xfrm>
            <a:off x="8585200" y="0"/>
            <a:ext cx="2222500" cy="3136900"/>
          </a:xfrm>
          <a:prstGeom prst="rect">
            <a:avLst/>
          </a:prstGeom>
        </p:spPr>
      </p:pic>
    </p:spTree>
    <p:extLst>
      <p:ext uri="{BB962C8B-B14F-4D97-AF65-F5344CB8AC3E}">
        <p14:creationId xmlns:p14="http://schemas.microsoft.com/office/powerpoint/2010/main" val="361966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508CF60-FA5F-4741-9B9D-0B5FE21525EC}"/>
              </a:ext>
            </a:extLst>
          </p:cNvPr>
          <p:cNvPicPr>
            <a:picLocks noChangeAspect="1"/>
          </p:cNvPicPr>
          <p:nvPr/>
        </p:nvPicPr>
        <p:blipFill>
          <a:blip r:embed="rId2"/>
          <a:stretch>
            <a:fillRect/>
          </a:stretch>
        </p:blipFill>
        <p:spPr>
          <a:xfrm>
            <a:off x="1232170" y="0"/>
            <a:ext cx="9727660" cy="6858000"/>
          </a:xfrm>
          <a:prstGeom prst="rect">
            <a:avLst/>
          </a:prstGeom>
        </p:spPr>
      </p:pic>
    </p:spTree>
    <p:extLst>
      <p:ext uri="{BB962C8B-B14F-4D97-AF65-F5344CB8AC3E}">
        <p14:creationId xmlns:p14="http://schemas.microsoft.com/office/powerpoint/2010/main" val="382771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98167DC-FAE0-B444-941A-AB1FA6E5EF90}"/>
              </a:ext>
            </a:extLst>
          </p:cNvPr>
          <p:cNvPicPr>
            <a:picLocks noChangeAspect="1"/>
          </p:cNvPicPr>
          <p:nvPr/>
        </p:nvPicPr>
        <p:blipFill>
          <a:blip r:embed="rId3"/>
          <a:stretch>
            <a:fillRect/>
          </a:stretch>
        </p:blipFill>
        <p:spPr>
          <a:xfrm>
            <a:off x="1047686" y="1153318"/>
            <a:ext cx="7012030" cy="4690269"/>
          </a:xfrm>
          <a:prstGeom prst="rect">
            <a:avLst/>
          </a:prstGeom>
        </p:spPr>
      </p:pic>
      <p:pic>
        <p:nvPicPr>
          <p:cNvPr id="4" name="Picture 3">
            <a:extLst>
              <a:ext uri="{FF2B5EF4-FFF2-40B4-BE49-F238E27FC236}">
                <a16:creationId xmlns:a16="http://schemas.microsoft.com/office/drawing/2014/main" id="{638195DC-FBC3-B94E-8B4C-431319BD4E98}"/>
              </a:ext>
            </a:extLst>
          </p:cNvPr>
          <p:cNvPicPr>
            <a:picLocks noChangeAspect="1"/>
          </p:cNvPicPr>
          <p:nvPr/>
        </p:nvPicPr>
        <p:blipFill rotWithShape="1">
          <a:blip r:embed="rId4"/>
          <a:srcRect l="27427" r="27065"/>
          <a:stretch/>
        </p:blipFill>
        <p:spPr>
          <a:xfrm>
            <a:off x="8758238" y="142876"/>
            <a:ext cx="3200400" cy="4219575"/>
          </a:xfrm>
          <a:prstGeom prst="rect">
            <a:avLst/>
          </a:prstGeom>
        </p:spPr>
      </p:pic>
      <p:sp>
        <p:nvSpPr>
          <p:cNvPr id="5" name="Title 1">
            <a:extLst>
              <a:ext uri="{FF2B5EF4-FFF2-40B4-BE49-F238E27FC236}">
                <a16:creationId xmlns:a16="http://schemas.microsoft.com/office/drawing/2014/main" id="{84CB68DB-0295-EB4E-A823-5ACDE5D87CC6}"/>
              </a:ext>
            </a:extLst>
          </p:cNvPr>
          <p:cNvSpPr txBox="1">
            <a:spLocks/>
          </p:cNvSpPr>
          <p:nvPr/>
        </p:nvSpPr>
        <p:spPr>
          <a:xfrm>
            <a:off x="652849" y="377482"/>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800" dirty="0"/>
              <a:t>Cold War in the Landscape Today</a:t>
            </a:r>
          </a:p>
        </p:txBody>
      </p:sp>
    </p:spTree>
    <p:extLst>
      <p:ext uri="{BB962C8B-B14F-4D97-AF65-F5344CB8AC3E}">
        <p14:creationId xmlns:p14="http://schemas.microsoft.com/office/powerpoint/2010/main" val="406979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FC18B22-3FB5-7245-9962-8D02A9D67754}"/>
              </a:ext>
            </a:extLst>
          </p:cNvPr>
          <p:cNvPicPr>
            <a:picLocks noChangeAspect="1"/>
          </p:cNvPicPr>
          <p:nvPr/>
        </p:nvPicPr>
        <p:blipFill>
          <a:blip r:embed="rId3"/>
          <a:stretch>
            <a:fillRect/>
          </a:stretch>
        </p:blipFill>
        <p:spPr>
          <a:xfrm>
            <a:off x="57152" y="242887"/>
            <a:ext cx="12091987" cy="6330884"/>
          </a:xfrm>
          <a:prstGeom prst="rect">
            <a:avLst/>
          </a:prstGeom>
        </p:spPr>
      </p:pic>
    </p:spTree>
    <p:extLst>
      <p:ext uri="{BB962C8B-B14F-4D97-AF65-F5344CB8AC3E}">
        <p14:creationId xmlns:p14="http://schemas.microsoft.com/office/powerpoint/2010/main" val="1744994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99A7C38-F33D-3947-AEC8-2EF85382DF83}"/>
              </a:ext>
            </a:extLst>
          </p:cNvPr>
          <p:cNvPicPr>
            <a:picLocks noChangeAspect="1"/>
          </p:cNvPicPr>
          <p:nvPr/>
        </p:nvPicPr>
        <p:blipFill>
          <a:blip r:embed="rId3"/>
          <a:stretch>
            <a:fillRect/>
          </a:stretch>
        </p:blipFill>
        <p:spPr>
          <a:xfrm>
            <a:off x="434974" y="347662"/>
            <a:ext cx="4437831" cy="5895975"/>
          </a:xfrm>
          <a:prstGeom prst="rect">
            <a:avLst/>
          </a:prstGeom>
        </p:spPr>
      </p:pic>
      <p:pic>
        <p:nvPicPr>
          <p:cNvPr id="4" name="Picture 3">
            <a:extLst>
              <a:ext uri="{FF2B5EF4-FFF2-40B4-BE49-F238E27FC236}">
                <a16:creationId xmlns:a16="http://schemas.microsoft.com/office/drawing/2014/main" id="{0F0D82DF-877D-294D-83EB-A696AD6540A3}"/>
              </a:ext>
            </a:extLst>
          </p:cNvPr>
          <p:cNvPicPr>
            <a:picLocks noChangeAspect="1"/>
          </p:cNvPicPr>
          <p:nvPr/>
        </p:nvPicPr>
        <p:blipFill>
          <a:blip r:embed="rId4"/>
          <a:stretch>
            <a:fillRect/>
          </a:stretch>
        </p:blipFill>
        <p:spPr>
          <a:xfrm>
            <a:off x="8083550" y="347662"/>
            <a:ext cx="3683000" cy="2768600"/>
          </a:xfrm>
          <a:prstGeom prst="rect">
            <a:avLst/>
          </a:prstGeom>
        </p:spPr>
      </p:pic>
      <p:pic>
        <p:nvPicPr>
          <p:cNvPr id="5" name="Picture 4">
            <a:extLst>
              <a:ext uri="{FF2B5EF4-FFF2-40B4-BE49-F238E27FC236}">
                <a16:creationId xmlns:a16="http://schemas.microsoft.com/office/drawing/2014/main" id="{413B8375-9F65-F04C-8A58-40A8BD6D811C}"/>
              </a:ext>
            </a:extLst>
          </p:cNvPr>
          <p:cNvPicPr>
            <a:picLocks noChangeAspect="1"/>
          </p:cNvPicPr>
          <p:nvPr/>
        </p:nvPicPr>
        <p:blipFill>
          <a:blip r:embed="rId5"/>
          <a:stretch>
            <a:fillRect/>
          </a:stretch>
        </p:blipFill>
        <p:spPr>
          <a:xfrm>
            <a:off x="6686550" y="3295649"/>
            <a:ext cx="5080000" cy="3378200"/>
          </a:xfrm>
          <a:prstGeom prst="rect">
            <a:avLst/>
          </a:prstGeom>
        </p:spPr>
      </p:pic>
    </p:spTree>
    <p:extLst>
      <p:ext uri="{BB962C8B-B14F-4D97-AF65-F5344CB8AC3E}">
        <p14:creationId xmlns:p14="http://schemas.microsoft.com/office/powerpoint/2010/main" val="4181810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C99EE7C-4C69-DC4B-9C86-54CB682E8B39}"/>
              </a:ext>
            </a:extLst>
          </p:cNvPr>
          <p:cNvSpPr/>
          <p:nvPr/>
        </p:nvSpPr>
        <p:spPr>
          <a:xfrm>
            <a:off x="200024" y="222974"/>
            <a:ext cx="11514181" cy="3539430"/>
          </a:xfrm>
          <a:prstGeom prst="rect">
            <a:avLst/>
          </a:prstGeom>
        </p:spPr>
        <p:txBody>
          <a:bodyPr wrap="square">
            <a:spAutoFit/>
          </a:bodyPr>
          <a:lstStyle/>
          <a:p>
            <a:r>
              <a:rPr lang="en-US" sz="3200" b="1" dirty="0"/>
              <a:t>US History and Constitution </a:t>
            </a:r>
          </a:p>
          <a:p>
            <a:r>
              <a:rPr lang="en-US" sz="3200" dirty="0"/>
              <a:t>USHC-7.5 Analyze the impact of the Cold War on national security and individual freedom, including the containment policy and the role of military alliances, the effects of the “Red Scare” and McCarthyism, the conflicts in Korea and the Middle East, the Iron Curtain and the Berlin Wall, the Cuban missile crisis, and the nuclear arms race. </a:t>
            </a:r>
          </a:p>
        </p:txBody>
      </p:sp>
    </p:spTree>
    <p:extLst>
      <p:ext uri="{BB962C8B-B14F-4D97-AF65-F5344CB8AC3E}">
        <p14:creationId xmlns:p14="http://schemas.microsoft.com/office/powerpoint/2010/main" val="3239528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TotalTime>
  <Words>517</Words>
  <Application>Microsoft Macintosh PowerPoint</Application>
  <PresentationFormat>Widescreen</PresentationFormat>
  <Paragraphs>59</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F. Vaughan</dc:creator>
  <cp:lastModifiedBy>Lauren Granite</cp:lastModifiedBy>
  <cp:revision>15</cp:revision>
  <dcterms:created xsi:type="dcterms:W3CDTF">2018-06-28T22:56:27Z</dcterms:created>
  <dcterms:modified xsi:type="dcterms:W3CDTF">2018-07-05T08:45:59Z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1026782</vt:lpwstr>
  </property>
  <property fmtid="{D5CDD505-2E9C-101B-9397-08002B2CF9AE}" name="NXPowerLiteSettings" pid="3">
    <vt:lpwstr>C7000400038000</vt:lpwstr>
  </property>
  <property fmtid="{D5CDD505-2E9C-101B-9397-08002B2CF9AE}" name="NXPowerLiteVersion" pid="4">
    <vt:lpwstr>S8.2.1</vt:lpwstr>
  </property>
</Properties>
</file>